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5"/>
  </p:notesMasterIdLst>
  <p:handoutMasterIdLst>
    <p:handoutMasterId r:id="rId36"/>
  </p:handoutMasterIdLst>
  <p:sldIdLst>
    <p:sldId id="394" r:id="rId3"/>
    <p:sldId id="395" r:id="rId4"/>
    <p:sldId id="430" r:id="rId5"/>
    <p:sldId id="396" r:id="rId6"/>
    <p:sldId id="397" r:id="rId7"/>
    <p:sldId id="398" r:id="rId8"/>
    <p:sldId id="399" r:id="rId9"/>
    <p:sldId id="428" r:id="rId10"/>
    <p:sldId id="401" r:id="rId11"/>
    <p:sldId id="402" r:id="rId12"/>
    <p:sldId id="403" r:id="rId13"/>
    <p:sldId id="404" r:id="rId14"/>
    <p:sldId id="405" r:id="rId15"/>
    <p:sldId id="406" r:id="rId16"/>
    <p:sldId id="407" r:id="rId17"/>
    <p:sldId id="408" r:id="rId18"/>
    <p:sldId id="425" r:id="rId19"/>
    <p:sldId id="410" r:id="rId20"/>
    <p:sldId id="411" r:id="rId21"/>
    <p:sldId id="412" r:id="rId22"/>
    <p:sldId id="413" r:id="rId23"/>
    <p:sldId id="414" r:id="rId24"/>
    <p:sldId id="415" r:id="rId25"/>
    <p:sldId id="416" r:id="rId26"/>
    <p:sldId id="417" r:id="rId27"/>
    <p:sldId id="418" r:id="rId28"/>
    <p:sldId id="419" r:id="rId29"/>
    <p:sldId id="420" r:id="rId30"/>
    <p:sldId id="421" r:id="rId31"/>
    <p:sldId id="422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4" autoAdjust="0"/>
    <p:restoredTop sz="94660" autoAdjust="0"/>
  </p:normalViewPr>
  <p:slideViewPr>
    <p:cSldViewPr>
      <p:cViewPr>
        <p:scale>
          <a:sx n="83" d="100"/>
          <a:sy n="83" d="100"/>
        </p:scale>
        <p:origin x="-186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10/16/2014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jp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jpeg>
</file>

<file path=ppt/media/image48.jpe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jpe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10/16/2014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4460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61463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00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6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90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10/16/2014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10/16/2014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softuni.bg/" TargetMode="External"/><Relationship Id="rId4" Type="http://schemas.openxmlformats.org/officeDocument/2006/relationships/hyperlink" Target="http://www.nakov.com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jpeg"/><Relationship Id="rId7" Type="http://schemas.openxmlformats.org/officeDocument/2006/relationships/image" Target="../media/image53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2.png"/><Relationship Id="rId11" Type="http://schemas.openxmlformats.org/officeDocument/2006/relationships/image" Target="../media/image56.jpeg"/><Relationship Id="rId5" Type="http://schemas.openxmlformats.org/officeDocument/2006/relationships/image" Target="../media/image51.png"/><Relationship Id="rId10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courses/csharp-basic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oftuni.bg/forum" TargetMode="External"/><Relationship Id="rId4" Type="http://schemas.openxmlformats.org/officeDocument/2006/relationships/image" Target="../media/image5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jpeg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6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hyperlink" Target="http://www.softuni.bg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sualstudio.com/downloads/download-visual-studio-v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://www.softwaregroup-bg.com/" TargetMode="External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16.png"/><Relationship Id="rId4" Type="http://schemas.openxmlformats.org/officeDocument/2006/relationships/image" Target="../media/image13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courses/csharp-basic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70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83971" y="3657600"/>
            <a:ext cx="7445042" cy="2438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183970" y="762000"/>
            <a:ext cx="7382341" cy="1171552"/>
          </a:xfrm>
        </p:spPr>
        <p:txBody>
          <a:bodyPr/>
          <a:lstStyle/>
          <a:p>
            <a:r>
              <a:rPr lang="en-US" dirty="0" smtClean="0"/>
              <a:t>C# Basics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183970" y="1965299"/>
            <a:ext cx="7382341" cy="854101"/>
          </a:xfrm>
        </p:spPr>
        <p:txBody>
          <a:bodyPr>
            <a:normAutofit/>
          </a:bodyPr>
          <a:lstStyle/>
          <a:p>
            <a:r>
              <a:rPr lang="en-US" dirty="0" smtClean="0"/>
              <a:t>Course Introduction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Svetlin Nakov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hlinkClick r:id="rId4"/>
              </a:rPr>
              <a:t>www.nakov.com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softuni.bg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1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69660" y="5154303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hlinkClick r:id="rId7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C# Basics Course: More Details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US" dirty="0" smtClean="0"/>
              <a:t>Duration, Languages, Technologies</a:t>
            </a:r>
            <a:endParaRPr lang="en-US" dirty="0"/>
          </a:p>
        </p:txBody>
      </p:sp>
      <p:pic>
        <p:nvPicPr>
          <p:cNvPr id="8194" name="Picture 2" descr="&#10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2412" y="1219200"/>
            <a:ext cx="4849789" cy="33657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&#10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34137" y="1219200"/>
            <a:ext cx="3839417" cy="33657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17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4000"/>
              </a:lnSpc>
            </a:pPr>
            <a:r>
              <a:rPr lang="en-US" dirty="0"/>
              <a:t>Lectures: ~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16</a:t>
            </a:r>
            <a:r>
              <a:rPr lang="en-US" dirty="0" smtClean="0"/>
              <a:t> </a:t>
            </a:r>
            <a:r>
              <a:rPr lang="en-US" dirty="0"/>
              <a:t>hours </a:t>
            </a:r>
            <a:r>
              <a:rPr lang="en-US" dirty="0" smtClean="0"/>
              <a:t>(onsite + YouTube videos)</a:t>
            </a:r>
            <a:endParaRPr lang="en-US" dirty="0"/>
          </a:p>
          <a:p>
            <a:pPr>
              <a:lnSpc>
                <a:spcPct val="114000"/>
              </a:lnSpc>
            </a:pPr>
            <a:r>
              <a:rPr lang="en-US" dirty="0"/>
              <a:t>Practical </a:t>
            </a:r>
            <a:r>
              <a:rPr lang="en-US" dirty="0" smtClean="0"/>
              <a:t>exercises (in class): </a:t>
            </a:r>
            <a:r>
              <a:rPr lang="en-US" dirty="0"/>
              <a:t>~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16</a:t>
            </a:r>
            <a:r>
              <a:rPr lang="en-US" dirty="0" smtClean="0"/>
              <a:t> </a:t>
            </a:r>
            <a:r>
              <a:rPr lang="en-US" dirty="0"/>
              <a:t>hours</a:t>
            </a:r>
          </a:p>
          <a:p>
            <a:pPr>
              <a:lnSpc>
                <a:spcPct val="114000"/>
              </a:lnSpc>
            </a:pPr>
            <a:r>
              <a:rPr lang="en-US" dirty="0"/>
              <a:t>Homework: ~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50</a:t>
            </a:r>
            <a:r>
              <a:rPr lang="en-US" dirty="0"/>
              <a:t>-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100</a:t>
            </a:r>
            <a:r>
              <a:rPr lang="en-US" dirty="0"/>
              <a:t> hours</a:t>
            </a:r>
          </a:p>
          <a:p>
            <a:pPr>
              <a:lnSpc>
                <a:spcPct val="114000"/>
              </a:lnSpc>
            </a:pPr>
            <a:r>
              <a:rPr lang="en-US" dirty="0" smtClean="0"/>
              <a:t>Exam</a:t>
            </a:r>
            <a:r>
              <a:rPr lang="en-US" dirty="0"/>
              <a:t>: 6 hours</a:t>
            </a:r>
          </a:p>
          <a:p>
            <a:pPr>
              <a:lnSpc>
                <a:spcPct val="114000"/>
              </a:lnSpc>
              <a:spcBef>
                <a:spcPts val="2400"/>
              </a:spcBef>
            </a:pPr>
            <a:r>
              <a:rPr lang="en-US" dirty="0"/>
              <a:t>Allocation</a:t>
            </a:r>
          </a:p>
          <a:p>
            <a:pPr lvl="1">
              <a:lnSpc>
                <a:spcPct val="114000"/>
              </a:lnSpc>
            </a:pPr>
            <a:r>
              <a:rPr lang="en-US" dirty="0"/>
              <a:t>Timeframe: </a:t>
            </a:r>
            <a:r>
              <a:rPr lang="en-US" dirty="0" smtClean="0"/>
              <a:t>October– December 2014</a:t>
            </a:r>
            <a:endParaRPr lang="en-US" dirty="0"/>
          </a:p>
          <a:p>
            <a:pPr lvl="1">
              <a:lnSpc>
                <a:spcPct val="114000"/>
              </a:lnSpc>
            </a:pPr>
            <a:r>
              <a:rPr lang="en-US" dirty="0"/>
              <a:t>Exam: </a:t>
            </a:r>
            <a:r>
              <a:rPr lang="en-US" dirty="0" smtClean="0"/>
              <a:t>mid-December </a:t>
            </a:r>
            <a:r>
              <a:rPr lang="en-US" dirty="0" smtClean="0"/>
              <a:t>2014</a:t>
            </a:r>
            <a:endParaRPr lang="en-US" dirty="0"/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Duration – C# Basics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66212" y="16764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46781" y="3733800"/>
            <a:ext cx="4215031" cy="2304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95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4833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4300"/>
              </a:lnSpc>
            </a:pPr>
            <a:r>
              <a:rPr lang="en-US" dirty="0" smtClean="0"/>
              <a:t>C#. .NET and Visual Studio in Windows environment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Excellent start for beginners, very easy to learn</a:t>
            </a:r>
          </a:p>
          <a:p>
            <a:pPr>
              <a:lnSpc>
                <a:spcPts val="43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C# language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Modern object-oriented </a:t>
            </a:r>
            <a:r>
              <a:rPr lang="en-US" dirty="0"/>
              <a:t>language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Very popular, used by millions developers</a:t>
            </a:r>
            <a:endParaRPr lang="en-US" dirty="0"/>
          </a:p>
          <a:p>
            <a:pPr lvl="1">
              <a:lnSpc>
                <a:spcPts val="4300"/>
              </a:lnSpc>
            </a:pPr>
            <a:r>
              <a:rPr lang="en-US" dirty="0"/>
              <a:t>Easy to </a:t>
            </a:r>
            <a:r>
              <a:rPr lang="en-US" dirty="0" smtClean="0"/>
              <a:t>learn, yet very powerful</a:t>
            </a:r>
          </a:p>
          <a:p>
            <a:pPr>
              <a:lnSpc>
                <a:spcPts val="4300"/>
              </a:lnSpc>
            </a:pPr>
            <a:r>
              <a:rPr lang="en-US" dirty="0" smtClean="0"/>
              <a:t>C# is just the start!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We will learn Java, PHP, Linux, HTML, JS, SQL, and many more</a:t>
            </a:r>
            <a:endParaRPr lang="en-US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</a:t>
            </a:r>
            <a:r>
              <a:rPr lang="en-US" dirty="0" smtClean="0"/>
              <a:t># and .NET Framework?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077" r="-5077"/>
          <a:stretch/>
        </p:blipFill>
        <p:spPr bwMode="auto">
          <a:xfrm>
            <a:off x="8141200" y="4932298"/>
            <a:ext cx="3473061" cy="922930"/>
          </a:xfrm>
          <a:prstGeom prst="rect">
            <a:avLst/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63500"/>
          </a:effec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2263" y="1341001"/>
            <a:ext cx="1512000" cy="15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141202" y="3213000"/>
            <a:ext cx="3473060" cy="1333442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</p:spTree>
    <p:extLst>
      <p:ext uri="{BB962C8B-B14F-4D97-AF65-F5344CB8AC3E}">
        <p14:creationId xmlns:p14="http://schemas.microsoft.com/office/powerpoint/2010/main" val="406240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Why the slides are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</a:t>
            </a:r>
            <a:r>
              <a:rPr lang="en-US" dirty="0"/>
              <a:t>?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  <a:r>
              <a:rPr lang="en-US" dirty="0"/>
              <a:t> is the native </a:t>
            </a:r>
            <a:r>
              <a:rPr lang="en-US" dirty="0" smtClean="0"/>
              <a:t>language</a:t>
            </a:r>
            <a:br>
              <a:rPr lang="en-US" dirty="0" smtClean="0"/>
            </a:br>
            <a:r>
              <a:rPr lang="en-US" dirty="0" smtClean="0"/>
              <a:t>of the software </a:t>
            </a:r>
            <a:r>
              <a:rPr lang="en-US" dirty="0"/>
              <a:t>engineers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Specific </a:t>
            </a:r>
            <a:r>
              <a:rPr lang="en-US" dirty="0"/>
              <a:t>terminology </a:t>
            </a:r>
            <a:r>
              <a:rPr lang="en-US" dirty="0" smtClean="0"/>
              <a:t>should be in English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Translations are inaccurate and funny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Just learn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English!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No excuses</a:t>
            </a:r>
            <a:endParaRPr lang="en-US" dirty="0" smtClean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English?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65812" y="4323639"/>
            <a:ext cx="2710200" cy="187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42012" y="1371600"/>
            <a:ext cx="2634000" cy="26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17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 smtClean="0"/>
              <a:t>C#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88256"/>
          </a:xfrm>
        </p:spPr>
        <p:txBody>
          <a:bodyPr/>
          <a:lstStyle/>
          <a:p>
            <a:r>
              <a:rPr lang="en-US" dirty="0" smtClean="0"/>
              <a:t>Evaluation Criteria</a:t>
            </a:r>
            <a:endParaRPr lang="en-US" dirty="0"/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847012" y="1787085"/>
            <a:ext cx="3733800" cy="27117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9682" y="1785668"/>
            <a:ext cx="3755930" cy="26770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46612" y="609600"/>
            <a:ext cx="2819400" cy="39919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17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Exams</a:t>
            </a:r>
            <a:r>
              <a:rPr lang="en-US" dirty="0" smtClean="0"/>
              <a:t> measure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individual performance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Score formed by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several components</a:t>
            </a:r>
            <a:r>
              <a:rPr lang="en-US" dirty="0" smtClean="0"/>
              <a:t>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Exam results, homework, forums activity, etc.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The "C# Basics" exam serves </a:t>
            </a:r>
            <a:r>
              <a:rPr lang="en-US" dirty="0"/>
              <a:t>as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admission criteria </a:t>
            </a:r>
            <a:r>
              <a:rPr lang="en-US" dirty="0" smtClean="0"/>
              <a:t>for the Software University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Exams @ Software University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3244" y="4282800"/>
            <a:ext cx="3070374" cy="20418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129790" y="4282800"/>
            <a:ext cx="3374822" cy="20418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34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Practical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Programming Exam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dirty="0" smtClean="0"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/>
              <a:t> </a:t>
            </a:r>
            <a:r>
              <a:rPr lang="en-US" dirty="0"/>
              <a:t>practical problems for 6 </a:t>
            </a:r>
            <a:r>
              <a:rPr lang="en-US" dirty="0" smtClean="0"/>
              <a:t>hours</a:t>
            </a:r>
          </a:p>
          <a:p>
            <a:pPr lvl="2"/>
            <a:r>
              <a:rPr lang="en-US" dirty="0" smtClean="0"/>
              <a:t>1 very easy, 3 with loops, 1 with bit operations</a:t>
            </a:r>
            <a:endParaRPr lang="en-US" dirty="0"/>
          </a:p>
          <a:p>
            <a:pPr lvl="1"/>
            <a:r>
              <a:rPr lang="en-US" dirty="0"/>
              <a:t>Covers all learned topics up to the </a:t>
            </a:r>
            <a:r>
              <a:rPr lang="en-US" dirty="0" smtClean="0"/>
              <a:t>moment</a:t>
            </a:r>
          </a:p>
          <a:p>
            <a:pPr lvl="2"/>
            <a:r>
              <a:rPr lang="en-US" dirty="0" smtClean="0"/>
              <a:t>Without the "Advanced" topics</a:t>
            </a:r>
            <a:endParaRPr lang="en-US" dirty="0"/>
          </a:p>
          <a:p>
            <a:pPr lvl="1"/>
            <a:r>
              <a:rPr lang="en-US" dirty="0" smtClean="0"/>
              <a:t>Automated judge system &amp; real-time feedback</a:t>
            </a:r>
          </a:p>
          <a:p>
            <a:pPr lvl="1"/>
            <a:r>
              <a:rPr lang="en-US" dirty="0" smtClean="0"/>
              <a:t>Solutions </a:t>
            </a:r>
            <a:r>
              <a:rPr lang="en-US" dirty="0"/>
              <a:t>are evaluated for correctness </a:t>
            </a:r>
            <a:r>
              <a:rPr lang="en-US" dirty="0" smtClean="0"/>
              <a:t>only</a:t>
            </a:r>
          </a:p>
          <a:p>
            <a:pPr lvl="2"/>
            <a:r>
              <a:rPr lang="en-US" dirty="0" smtClean="0"/>
              <a:t>Code quality is not measured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 Basics Exam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87170" y="1633200"/>
            <a:ext cx="2607242" cy="18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887168" y="4192200"/>
            <a:ext cx="2607243" cy="18796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89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a program that enters a positive integer number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/>
              <a:t> from the </a:t>
            </a:r>
            <a:r>
              <a:rPr lang="en-US" dirty="0" smtClean="0"/>
              <a:t>console (1 ≤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 smtClean="0"/>
              <a:t> ≤ 100)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 new year tree of size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 smtClean="0"/>
              <a:t>, following the </a:t>
            </a:r>
            <a:r>
              <a:rPr lang="en-US" dirty="0"/>
              <a:t>examples below</a:t>
            </a:r>
            <a:r>
              <a:rPr lang="bg-BG" dirty="0"/>
              <a:t>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</a:t>
            </a:r>
            <a:r>
              <a:rPr lang="en-US" dirty="0" smtClean="0"/>
              <a:t>Exam </a:t>
            </a:r>
            <a:r>
              <a:rPr lang="en-US" dirty="0"/>
              <a:t>– Sample </a:t>
            </a:r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412191" y="3213000"/>
            <a:ext cx="14478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2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 | **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990" y="3213000"/>
            <a:ext cx="17526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3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 | ***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835331" y="3214487"/>
            <a:ext cx="2443081" cy="30945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5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*** | 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**** | ****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***** | *****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913590" y="3213000"/>
            <a:ext cx="11176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1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| *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385591" y="3213000"/>
            <a:ext cx="2088000" cy="30945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 | 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6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</a:t>
            </a:r>
            <a:r>
              <a:rPr lang="en-US" dirty="0" smtClean="0"/>
              <a:t>Exam </a:t>
            </a:r>
            <a:r>
              <a:rPr lang="en-US" dirty="0"/>
              <a:t>– Sample </a:t>
            </a:r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22414" y="1088866"/>
            <a:ext cx="10943998" cy="536413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n = int.Parse(Console.ReadLine());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 &lt;= n; i++)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asterisksCount = i;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asterisks = new string('*', asterisksCount);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spacesCount = n - asterisksCount;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spaces = new string(' ', spacesCount);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Console.Write(spaces);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Console.Write(asterisks);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Console.Write(" | ");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Console.Write(asterisks);</a:t>
            </a:r>
          </a:p>
          <a:p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Console.WriteLine(spaces);</a:t>
            </a:r>
          </a:p>
          <a:p>
            <a:pPr>
              <a:lnSpc>
                <a:spcPct val="80000"/>
              </a:lnSpc>
            </a:pPr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sz="22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693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Onsite students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Exam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80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2"/>
            <a:r>
              <a:rPr lang="en-US" dirty="0"/>
              <a:t>Serves as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pass /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fail </a:t>
            </a:r>
            <a:r>
              <a:rPr lang="en-US" dirty="0" smtClean="0"/>
              <a:t>criteria</a:t>
            </a:r>
            <a:endParaRPr lang="en-US" sz="3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Homework </a:t>
            </a:r>
            <a:r>
              <a:rPr lang="en-US" dirty="0"/>
              <a:t>+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evaluation </a:t>
            </a:r>
            <a:r>
              <a:rPr lang="en-US" dirty="0"/>
              <a:t>–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 </a:t>
            </a:r>
            <a:r>
              <a:rPr lang="en-US" dirty="0"/>
              <a:t>+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Forums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activity</a:t>
            </a:r>
            <a:r>
              <a:rPr lang="en-US" dirty="0"/>
              <a:t> – bonus up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Online students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Exam – 100%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Forums</a:t>
            </a:r>
            <a:r>
              <a:rPr lang="en-US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activity</a:t>
            </a:r>
            <a:r>
              <a:rPr lang="en-US" dirty="0"/>
              <a:t> – bonus up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System for the "C# Basics" Course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28698" y="4374708"/>
            <a:ext cx="3243214" cy="18162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228698" y="1524000"/>
            <a:ext cx="3243214" cy="229990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263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Course Objectives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Course Program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Trainers Team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Examination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Learning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89612" y="1159946"/>
            <a:ext cx="2726254" cy="272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8975" y="4005000"/>
            <a:ext cx="6459437" cy="2520000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557973"/>
            <a:ext cx="1905000" cy="209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Everyone will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give feedback </a:t>
            </a:r>
            <a:r>
              <a:rPr lang="en-US" dirty="0" smtClean="0"/>
              <a:t>to a few random homework submissions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Students submit homework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anonymously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Please exclude your name from the submissions!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For each homework</a:t>
            </a:r>
            <a:r>
              <a:rPr lang="en-US" dirty="0"/>
              <a:t> submitted</a:t>
            </a:r>
            <a:endParaRPr lang="en-US" dirty="0" smtClean="0"/>
          </a:p>
          <a:p>
            <a:pPr lvl="2">
              <a:lnSpc>
                <a:spcPct val="95000"/>
              </a:lnSpc>
            </a:pPr>
            <a:r>
              <a:rPr lang="en-US" dirty="0" smtClean="0"/>
              <a:t>Students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random homeworks</a:t>
            </a:r>
          </a:p>
          <a:p>
            <a:pPr lvl="2">
              <a:lnSpc>
                <a:spcPct val="95000"/>
              </a:lnSpc>
            </a:pPr>
            <a:r>
              <a:rPr lang="en-US" dirty="0"/>
              <a:t>From the same topic, after the deadline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Give written feedback, at least 200 characters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Low-quality feedback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report </a:t>
            </a:r>
            <a:r>
              <a:rPr lang="en-US" dirty="0"/>
              <a:t>for </a:t>
            </a:r>
            <a:r>
              <a:rPr lang="en-US" dirty="0" smtClean="0"/>
              <a:t>punishment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Everyone will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get feedback </a:t>
            </a:r>
            <a:r>
              <a:rPr lang="en-US" dirty="0"/>
              <a:t>for their </a:t>
            </a:r>
            <a:r>
              <a:rPr lang="en-US" dirty="0" smtClean="0"/>
              <a:t>homework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Peer Reviews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02412" y="3505200"/>
            <a:ext cx="2649280" cy="17617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081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exam problems will be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tested automatically</a:t>
            </a:r>
          </a:p>
          <a:p>
            <a:pPr lvl="1"/>
            <a:r>
              <a:rPr lang="en-US" dirty="0" smtClean="0"/>
              <a:t>Through our automated online judge system</a:t>
            </a:r>
          </a:p>
          <a:p>
            <a:pPr lvl="1"/>
            <a:r>
              <a:rPr lang="en-US" dirty="0" smtClean="0"/>
              <a:t>During the exam preparation you will practice how to use the automated judge system</a:t>
            </a:r>
          </a:p>
          <a:p>
            <a:pPr lvl="1"/>
            <a:r>
              <a:rPr lang="en-US" dirty="0" smtClean="0"/>
              <a:t>You can register at any time to practice</a:t>
            </a:r>
          </a:p>
          <a:p>
            <a:r>
              <a:rPr lang="en-US" dirty="0" smtClean="0"/>
              <a:t>How the testing (judge) system works?</a:t>
            </a:r>
          </a:p>
          <a:p>
            <a:pPr lvl="1"/>
            <a:r>
              <a:rPr lang="en-US" dirty="0" smtClean="0"/>
              <a:t>You submit your C# source code</a:t>
            </a:r>
          </a:p>
          <a:p>
            <a:pPr lvl="1"/>
            <a:r>
              <a:rPr lang="en-US" dirty="0" smtClean="0"/>
              <a:t>Your solution is tested with predefined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</a:t>
            </a:r>
          </a:p>
          <a:p>
            <a:pPr lvl="1"/>
            <a:r>
              <a:rPr lang="en-US" dirty="0" smtClean="0"/>
              <a:t>For each test passed you get some score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Judge System at the Exam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4619" y="4005000"/>
            <a:ext cx="3041793" cy="22786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422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Doing your homework is very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Programming can only be learned through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You should write code every day!</a:t>
            </a:r>
          </a:p>
          <a:p>
            <a:r>
              <a:rPr lang="en-US" dirty="0" smtClean="0"/>
              <a:t>Each lecture is followed by a few exercises</a:t>
            </a:r>
          </a:p>
          <a:p>
            <a:pPr lvl="1"/>
            <a:r>
              <a:rPr lang="en-US" dirty="0" smtClean="0"/>
              <a:t>Try to solve them in class</a:t>
            </a:r>
          </a:p>
          <a:p>
            <a:pPr lvl="1"/>
            <a:r>
              <a:rPr lang="en-US" dirty="0" smtClean="0"/>
              <a:t>The rest are your homework</a:t>
            </a:r>
          </a:p>
          <a:p>
            <a:r>
              <a:rPr lang="en-US" dirty="0" smtClean="0"/>
              <a:t>Homework assignments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due in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weeks </a:t>
            </a:r>
            <a:r>
              <a:rPr lang="en-US" dirty="0" smtClean="0"/>
              <a:t>after each lecture</a:t>
            </a:r>
          </a:p>
          <a:p>
            <a:r>
              <a:rPr lang="en-US" dirty="0" smtClean="0"/>
              <a:t>Submission will be accepted through our web site: </a:t>
            </a:r>
            <a:r>
              <a:rPr lang="en-US" dirty="0" smtClean="0">
                <a:hlinkClick r:id="rId2"/>
              </a:rPr>
              <a:t>softuni.bg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252274" y="2781000"/>
            <a:ext cx="3278324" cy="208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89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en-US" dirty="0" smtClean="0"/>
              <a:t>What We Need Additionally?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34658" y="2165349"/>
            <a:ext cx="2546154" cy="3624027"/>
          </a:xfrm>
          <a:prstGeom prst="rect">
            <a:avLst/>
          </a:prstGeom>
          <a:noFill/>
          <a:ln w="3175">
            <a:solidFill>
              <a:schemeClr val="tx1">
                <a:alpha val="7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4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C# Basics 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 smtClean="0"/>
              <a:t>Register </a:t>
            </a:r>
            <a:r>
              <a:rPr lang="en-US" sz="3200" dirty="0"/>
              <a:t>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</a:t>
            </a:r>
            <a:r>
              <a:rPr lang="en-US" dirty="0" smtClean="0"/>
              <a:t>all course exercises</a:t>
            </a:r>
            <a:endParaRPr lang="en-US" dirty="0"/>
          </a:p>
          <a:p>
            <a:pPr lvl="1"/>
            <a:r>
              <a:rPr lang="en-US" dirty="0"/>
              <a:t>Share source code / discuss ideas / help each </a:t>
            </a:r>
            <a:r>
              <a:rPr lang="en-US" dirty="0" smtClean="0"/>
              <a:t>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Web Site &amp; Forums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702412" y="1924966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http://</a:t>
            </a:r>
            <a:r>
              <a:rPr lang="en-US" sz="2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softuni.bg/courses/csharp-basics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38412" y="3227514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http://softuni.bg/forum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4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lecture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smtClean="0"/>
              <a:t>, 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mtClean="0"/>
              <a:t>and </a:t>
            </a:r>
            <a:r>
              <a:rPr lang="en-US" dirty="0" smtClean="0"/>
              <a:t>other resources are open content, available for free</a:t>
            </a:r>
          </a:p>
          <a:p>
            <a:pPr lvl="1"/>
            <a:r>
              <a:rPr lang="en-US" dirty="0" smtClean="0"/>
              <a:t>Visit the course web site to access the course resources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C# Programming Slides and Videos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3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412" y="1223121"/>
            <a:ext cx="9500823" cy="371787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 smtClean="0"/>
              <a:t>for the course</a:t>
            </a:r>
          </a:p>
          <a:p>
            <a:pPr marL="533400" lvl="1" indent="-266700"/>
            <a:r>
              <a:rPr lang="en-US" dirty="0" smtClean="0"/>
              <a:t>“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Fundamentals of Computer Programming with C#</a:t>
            </a:r>
            <a:r>
              <a:rPr lang="en-US" dirty="0" smtClean="0"/>
              <a:t>”, by Svetlin Nakov &amp; Co</a:t>
            </a:r>
            <a:r>
              <a:rPr lang="en-US" dirty="0"/>
              <a:t>., 2013, ISBN </a:t>
            </a:r>
            <a:r>
              <a:rPr lang="en-US" dirty="0" smtClean="0"/>
              <a:t>9789544007737</a:t>
            </a:r>
          </a:p>
          <a:p>
            <a:pPr marL="533400" lvl="1" indent="-266700"/>
            <a:r>
              <a:rPr lang="en-US" dirty="0"/>
              <a:t>English and </a:t>
            </a:r>
            <a:r>
              <a:rPr lang="en-US" dirty="0" smtClean="0"/>
              <a:t>Bulgarian versions (as PDF, </a:t>
            </a:r>
            <a:r>
              <a:rPr lang="en-US" noProof="1" smtClean="0"/>
              <a:t>ePub</a:t>
            </a:r>
            <a:r>
              <a:rPr lang="en-US" dirty="0" smtClean="0"/>
              <a:t>, …)</a:t>
            </a:r>
            <a:endParaRPr lang="en-US" dirty="0"/>
          </a:p>
          <a:p>
            <a:pPr marL="533400" lvl="1" indent="-266700"/>
            <a:r>
              <a:rPr lang="en-US" dirty="0" smtClean="0"/>
              <a:t>Freely downloadable from: </a:t>
            </a:r>
            <a:r>
              <a:rPr lang="en-US" dirty="0" smtClean="0">
                <a:hlinkClick r:id="rId2"/>
              </a:rPr>
              <a:t>www.introprogramming.info</a:t>
            </a:r>
            <a:endParaRPr lang="en-US" dirty="0" smtClean="0"/>
          </a:p>
          <a:p>
            <a:pPr marL="533400" lvl="1" indent="-266700"/>
            <a:endParaRPr lang="en-US" dirty="0" smtClean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Free C# Fundamentals Textbook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34412" y="5301000"/>
            <a:ext cx="11520000" cy="1231800"/>
          </a:xfrm>
          <a:prstGeom prst="rect">
            <a:avLst/>
          </a:prstGeom>
        </p:spPr>
        <p:txBody>
          <a:bodyPr/>
          <a:lstStyle/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200" dirty="0"/>
              <a:t>The C# programming courses @ </a:t>
            </a:r>
            <a:r>
              <a:rPr lang="en-US" sz="3200" dirty="0" smtClean="0"/>
              <a:t>SoftUni.bg </a:t>
            </a:r>
            <a:r>
              <a:rPr lang="en-US" sz="3200" dirty="0"/>
              <a:t>follow the book</a:t>
            </a: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200" dirty="0"/>
              <a:t>C# Basics </a:t>
            </a:r>
            <a:r>
              <a:rPr lang="en-US" sz="3200" dirty="0">
                <a:sym typeface="Wingdings" pitchFamily="2" charset="2"/>
              </a:rPr>
              <a:t> chapters 1..6 (up to Loops</a:t>
            </a:r>
            <a:r>
              <a:rPr lang="en-US" sz="3200" dirty="0" smtClean="0">
                <a:sym typeface="Wingdings" pitchFamily="2" charset="2"/>
              </a:rPr>
              <a:t>) + few advanced topics</a:t>
            </a:r>
            <a:endParaRPr lang="en-US" sz="3200" dirty="0"/>
          </a:p>
        </p:txBody>
      </p:sp>
      <p:pic>
        <p:nvPicPr>
          <p:cNvPr id="3074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3510" y="3224024"/>
            <a:ext cx="1224292" cy="1732347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6388" y="1177835"/>
            <a:ext cx="1224292" cy="1742576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62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University Learning System (SULS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hlinkClick r:id="rId2"/>
              </a:rPr>
              <a:t>www.softuni.bg</a:t>
            </a:r>
            <a:endParaRPr lang="en-US" dirty="0" smtClean="0"/>
          </a:p>
          <a:p>
            <a:pPr lvl="1"/>
            <a:r>
              <a:rPr lang="en-US" dirty="0" smtClean="0"/>
              <a:t>Important resource for all students</a:t>
            </a:r>
          </a:p>
          <a:p>
            <a:pPr lvl="1"/>
            <a:r>
              <a:rPr lang="en-US" dirty="0" smtClean="0"/>
              <a:t>Homework submissions</a:t>
            </a:r>
          </a:p>
          <a:p>
            <a:pPr lvl="1"/>
            <a:r>
              <a:rPr lang="en-US" dirty="0" smtClean="0"/>
              <a:t>Homework check-up</a:t>
            </a:r>
          </a:p>
          <a:p>
            <a:pPr lvl="1"/>
            <a:r>
              <a:rPr lang="en-US" dirty="0" smtClean="0"/>
              <a:t>Exams and results</a:t>
            </a:r>
          </a:p>
          <a:p>
            <a:pPr lvl="1"/>
            <a:r>
              <a:rPr lang="en-US" dirty="0"/>
              <a:t>Reports about your </a:t>
            </a:r>
            <a:r>
              <a:rPr lang="en-US" dirty="0" smtClean="0"/>
              <a:t>progress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University Learning System (SULS)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022" y="2232084"/>
            <a:ext cx="4481237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47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Software needed for this course: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Microsoft Windows (Win 8.1 / Win8 / Win7 / Win XP)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Microsoft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Visual Studio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2013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hlinkClick r:id="rId3"/>
              </a:rPr>
              <a:t>Visual Studio Express 2013 for Windows Desktop</a:t>
            </a:r>
            <a:r>
              <a:rPr lang="en-US" dirty="0"/>
              <a:t> </a:t>
            </a:r>
            <a:r>
              <a:rPr lang="en-US" dirty="0" smtClean="0"/>
              <a:t>(a free </a:t>
            </a:r>
            <a:r>
              <a:rPr lang="en-US" dirty="0"/>
              <a:t>version of VS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2013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.NET Framework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4.5</a:t>
            </a:r>
            <a:r>
              <a:rPr lang="en-US" dirty="0" smtClean="0"/>
              <a:t> (included in Visual Studio)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Visual Studio 2012, 2010, 2008, 2005 is also acceptable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Required Software</a:t>
            </a:r>
            <a:endParaRPr lang="en-US" dirty="0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623" t="-5636"/>
          <a:stretch/>
        </p:blipFill>
        <p:spPr bwMode="auto">
          <a:xfrm>
            <a:off x="6850153" y="5081398"/>
            <a:ext cx="3282859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4753" y="5110163"/>
            <a:ext cx="4544492" cy="1281341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391467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The "C# Basics" course provides</a:t>
            </a:r>
          </a:p>
          <a:p>
            <a:pPr marL="623888" lvl="1" indent="-320675">
              <a:lnSpc>
                <a:spcPct val="100000"/>
              </a:lnSpc>
            </a:pPr>
            <a:r>
              <a:rPr lang="en-US" sz="3000" dirty="0" smtClean="0"/>
              <a:t>The very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first steps in programming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200" dirty="0" smtClean="0"/>
              <a:t>Training program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Programming, using Visual Studio, variables,</a:t>
            </a:r>
            <a:br>
              <a:rPr lang="en-US" sz="3000" dirty="0" smtClean="0"/>
            </a:br>
            <a:r>
              <a:rPr lang="en-US" sz="3000" dirty="0" smtClean="0"/>
              <a:t>control-flow logic, loops, advanced topics</a:t>
            </a: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Practical exams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Automated judge system + score system</a:t>
            </a: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200" dirty="0"/>
              <a:t>Learning </a:t>
            </a:r>
            <a:r>
              <a:rPr lang="en-US" sz="3200" dirty="0" smtClean="0"/>
              <a:t>resources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Lectures, videos, software, books, forum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7590" y="4698280"/>
            <a:ext cx="3569422" cy="16263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38038" y="1273518"/>
            <a:ext cx="3224360" cy="322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1027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033" y="1427074"/>
            <a:ext cx="3473178" cy="12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811" y="1427088"/>
            <a:ext cx="2695672" cy="1236975"/>
          </a:xfrm>
          <a:prstGeom prst="rect">
            <a:avLst/>
          </a:prstGeom>
        </p:spPr>
      </p:pic>
      <p:pic>
        <p:nvPicPr>
          <p:cNvPr id="4" name="Picture 3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8904" y="1427074"/>
            <a:ext cx="3738707" cy="1236650"/>
          </a:xfrm>
          <a:prstGeom prst="rect">
            <a:avLst/>
          </a:prstGeom>
        </p:spPr>
      </p:pic>
      <p:pic>
        <p:nvPicPr>
          <p:cNvPr id="5" name="Picture 4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1811" y="3250872"/>
            <a:ext cx="2895601" cy="1140691"/>
          </a:xfrm>
          <a:prstGeom prst="rect">
            <a:avLst/>
          </a:prstGeom>
        </p:spPr>
      </p:pic>
      <p:pic>
        <p:nvPicPr>
          <p:cNvPr id="6" name="Picture 5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28589" y="3250871"/>
            <a:ext cx="2970677" cy="1140691"/>
          </a:xfrm>
          <a:prstGeom prst="rect">
            <a:avLst/>
          </a:prstGeom>
        </p:spPr>
      </p:pic>
      <p:pic>
        <p:nvPicPr>
          <p:cNvPr id="7" name="Picture 6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00444" y="3250875"/>
            <a:ext cx="4501767" cy="1140691"/>
          </a:xfrm>
          <a:prstGeom prst="rect">
            <a:avLst/>
          </a:prstGeom>
        </p:spPr>
      </p:pic>
      <p:pic>
        <p:nvPicPr>
          <p:cNvPr id="9" name="Picture 8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31811" y="4978371"/>
            <a:ext cx="4645555" cy="8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6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softuni.bg/courses/csharp-basics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dirty="0"/>
              <a:t>C# </a:t>
            </a:r>
            <a:r>
              <a:rPr lang="en-US" dirty="0" smtClean="0"/>
              <a:t>Basics – Course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30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bg-BG" dirty="0" smtClean="0"/>
          </a:p>
          <a:p>
            <a:endParaRPr lang="bg-BG" sz="2400" dirty="0"/>
          </a:p>
          <a:p>
            <a:endParaRPr lang="bg-BG" sz="2400" dirty="0" smtClean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5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6"/>
              </a:rPr>
              <a:t>C# Part 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7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10576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C# Basics Course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63230">
            <a:off x="344537" y="2098725"/>
            <a:ext cx="1821474" cy="182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2078840" y="1447801"/>
            <a:ext cx="7825572" cy="3282128"/>
            <a:chOff x="998778" y="2709000"/>
            <a:chExt cx="7687634" cy="3510730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3" cstate="screen">
              <a:lum contras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TextBox 10"/>
            <p:cNvSpPr txBox="1"/>
            <p:nvPr/>
          </p:nvSpPr>
          <p:spPr>
            <a:xfrm rot="21361232">
              <a:off x="1578750" y="3418246"/>
              <a:ext cx="6466835" cy="209288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C# Basics</a:t>
              </a:r>
              <a:endParaRPr lang="en-US" sz="128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rgbClr val="645BCD">
                    <a:alpha val="49804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776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3001"/>
            <a:ext cx="11804822" cy="56684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The "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C# Basics" </a:t>
            </a:r>
            <a:r>
              <a:rPr lang="en-US" dirty="0" smtClean="0"/>
              <a:t>course: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First steps </a:t>
            </a:r>
            <a:r>
              <a:rPr lang="en-US" dirty="0" smtClean="0"/>
              <a:t>in computer programming: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Compiler, IDE, variables, control-flow logic, console I/O, loops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Establish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algorithmic thinking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Development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problems solving </a:t>
            </a:r>
            <a:r>
              <a:rPr lang="en-US" dirty="0" smtClean="0"/>
              <a:t>skills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Prepare </a:t>
            </a:r>
            <a:r>
              <a:rPr lang="en-US" dirty="0" smtClean="0"/>
              <a:t>for learning other languages and software technologies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Java, HTML, CSS, JavaScript, PHP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Databases &amp; SQL, high-quality code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Web development technologies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56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Course Intro. Introduction </a:t>
            </a:r>
            <a:r>
              <a:rPr lang="en-US" sz="3000" dirty="0"/>
              <a:t>to </a:t>
            </a:r>
            <a:r>
              <a:rPr lang="en-US" sz="3000" dirty="0" smtClean="0"/>
              <a:t>Programming. Using the IDE</a:t>
            </a:r>
            <a:endParaRPr lang="en-US" sz="3000" dirty="0"/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Primitive Data </a:t>
            </a:r>
            <a:r>
              <a:rPr lang="en-US" sz="3000" dirty="0" smtClean="0"/>
              <a:t>Types, Variables, Literals</a:t>
            </a:r>
            <a:endParaRPr lang="en-US" sz="3000" dirty="0"/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Operators, Expressions and Statements</a:t>
            </a:r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Console-Based </a:t>
            </a:r>
            <a:r>
              <a:rPr lang="en-US" sz="3000" dirty="0"/>
              <a:t>Input </a:t>
            </a:r>
            <a:r>
              <a:rPr lang="en-US" sz="3000" dirty="0" smtClean="0"/>
              <a:t>and </a:t>
            </a:r>
            <a:r>
              <a:rPr lang="en-US" sz="3000" dirty="0"/>
              <a:t>Output</a:t>
            </a:r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Conditional </a:t>
            </a:r>
            <a:r>
              <a:rPr lang="en-US" sz="3000" dirty="0" smtClean="0"/>
              <a:t>Statements (</a:t>
            </a:r>
            <a:r>
              <a:rPr lang="en-US" sz="3000" dirty="0"/>
              <a:t>if-else, switch-case)</a:t>
            </a:r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Loops (while, do-while, for, </a:t>
            </a:r>
            <a:r>
              <a:rPr lang="en-US" sz="3000" noProof="1" smtClean="0"/>
              <a:t>foreach</a:t>
            </a:r>
            <a:r>
              <a:rPr lang="en-US" sz="3000" dirty="0" smtClean="0"/>
              <a:t>)</a:t>
            </a:r>
            <a:endParaRPr lang="en-US" sz="3000" dirty="0"/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Advanced Topics: Methods, Arrays, Lists, Strings</a:t>
            </a:r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Exam Preparation: Solving Sample Exams</a:t>
            </a:r>
            <a:endParaRPr lang="en-US" sz="3000" dirty="0"/>
          </a:p>
          <a:p>
            <a:pPr marL="450850" indent="-4508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Practical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 Basics – Course Topics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956532" y="2061000"/>
            <a:ext cx="3753880" cy="223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74217">
            <a:off x="9007729" y="4674826"/>
            <a:ext cx="1906920" cy="1691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6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27940" y="5580200"/>
            <a:ext cx="8938472" cy="820600"/>
          </a:xfrm>
        </p:spPr>
        <p:txBody>
          <a:bodyPr/>
          <a:lstStyle/>
          <a:p>
            <a:r>
              <a:rPr lang="en-US" dirty="0" smtClean="0"/>
              <a:t>The Trainers Team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37540" y="1371600"/>
            <a:ext cx="7315200" cy="3978194"/>
          </a:xfrm>
          <a:prstGeom prst="roundRect">
            <a:avLst>
              <a:gd name="adj" fmla="val 46773"/>
            </a:avLst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42111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7199399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400" b="1" noProof="1" smtClean="0"/>
              <a:t>Bogomil Dimitrov</a:t>
            </a:r>
            <a:endParaRPr lang="en-US" sz="3400" b="1" noProof="1" smtClean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SoftUni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Currently Level </a:t>
            </a:r>
            <a:r>
              <a:rPr lang="en-US" sz="3200" dirty="0" smtClean="0"/>
              <a:t>#2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748" y="1151122"/>
            <a:ext cx="2039864" cy="22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84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6"/>
          </a:xfrm>
        </p:spPr>
        <p:txBody>
          <a:bodyPr/>
          <a:lstStyle/>
          <a:p>
            <a:r>
              <a:rPr lang="en-US" dirty="0" smtClean="0">
                <a:latin typeface="Consolas" pitchFamily="49" charset="0"/>
                <a:cs typeface="Consolas" pitchFamily="49" charset="0"/>
              </a:rPr>
              <a:t>20+</a:t>
            </a:r>
            <a:r>
              <a:rPr lang="en-US" dirty="0" smtClean="0"/>
              <a:t> volunteer teaching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assistants</a:t>
            </a:r>
          </a:p>
          <a:p>
            <a:pPr lvl="1"/>
            <a:r>
              <a:rPr lang="en-US" dirty="0" smtClean="0"/>
              <a:t>Students from SoftUni (Level #1)</a:t>
            </a:r>
          </a:p>
          <a:p>
            <a:pPr lvl="1"/>
            <a:r>
              <a:rPr lang="en-US" dirty="0" smtClean="0"/>
              <a:t>Top performers from previous C# Basics courses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Volunteer Teaching Assistants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0182" y="3359570"/>
            <a:ext cx="4688230" cy="30543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/>
          <a:stretch/>
        </p:blipFill>
        <p:spPr>
          <a:xfrm>
            <a:off x="608012" y="3359570"/>
            <a:ext cx="6096000" cy="30412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309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1333</Words>
  <Application>Microsoft Office PowerPoint</Application>
  <PresentationFormat>Custom</PresentationFormat>
  <Paragraphs>272</Paragraphs>
  <Slides>32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SoftUni 16x9</vt:lpstr>
      <vt:lpstr>C# Basics</vt:lpstr>
      <vt:lpstr>Table of Contents</vt:lpstr>
      <vt:lpstr>SoftUni Diamond Partners</vt:lpstr>
      <vt:lpstr>C# Basics Course</vt:lpstr>
      <vt:lpstr>Course Objectives</vt:lpstr>
      <vt:lpstr>C# Basics – Course Topics</vt:lpstr>
      <vt:lpstr>The Trainers Team</vt:lpstr>
      <vt:lpstr>Trainers Team</vt:lpstr>
      <vt:lpstr>Volunteer Teaching Assistants</vt:lpstr>
      <vt:lpstr>C# Basics Course: More Details </vt:lpstr>
      <vt:lpstr>Training Duration – C# Basics</vt:lpstr>
      <vt:lpstr>Why C# and .NET Framework?</vt:lpstr>
      <vt:lpstr>Why English?</vt:lpstr>
      <vt:lpstr>C# Basics</vt:lpstr>
      <vt:lpstr>Exams @ Software University</vt:lpstr>
      <vt:lpstr>C# Basics Exam</vt:lpstr>
      <vt:lpstr>C# Exam – Sample Problem</vt:lpstr>
      <vt:lpstr>C# Exam – Sample Solution</vt:lpstr>
      <vt:lpstr>Scoring System for the "C# Basics" Course</vt:lpstr>
      <vt:lpstr>Homework Peer Reviews</vt:lpstr>
      <vt:lpstr>The Judge System at the Exam</vt:lpstr>
      <vt:lpstr>Homework Assignments</vt:lpstr>
      <vt:lpstr>Resources</vt:lpstr>
      <vt:lpstr>Course Web Site &amp; Forums</vt:lpstr>
      <vt:lpstr>The C# Programming Slides and Videos</vt:lpstr>
      <vt:lpstr>The Free C# Fundamentals Textbook</vt:lpstr>
      <vt:lpstr>Software University Learning System (SULS)</vt:lpstr>
      <vt:lpstr>Required Software</vt:lpstr>
      <vt:lpstr>Summary</vt:lpstr>
      <vt:lpstr>C# Basics – Course Introduction</vt:lpstr>
      <vt:lpstr>License</vt:lpstr>
      <vt:lpstr>Free Trainings @ Software University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Basics: Course Introduction</dc:title>
  <dc:subject>C# Basics Course</dc:subject>
  <dc:creator/>
  <cp:keywords>C#, programming, course, SoftUni, Software University, csharp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2014-10-16T13:30:21Z</dcterms:modified>
  <cp:category>computer programming; programming; C#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